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  <p:sldMasterId id="2147483699" r:id="rId3"/>
    <p:sldMasterId id="2147483711" r:id="rId4"/>
  </p:sldMasterIdLst>
  <p:notesMasterIdLst>
    <p:notesMasterId r:id="rId69"/>
  </p:notesMasterIdLst>
  <p:sldIdLst>
    <p:sldId id="257" r:id="rId5"/>
    <p:sldId id="492" r:id="rId6"/>
    <p:sldId id="411" r:id="rId7"/>
    <p:sldId id="491" r:id="rId8"/>
    <p:sldId id="490" r:id="rId9"/>
    <p:sldId id="487" r:id="rId10"/>
    <p:sldId id="486" r:id="rId11"/>
    <p:sldId id="488" r:id="rId12"/>
    <p:sldId id="551" r:id="rId13"/>
    <p:sldId id="552" r:id="rId14"/>
    <p:sldId id="553" r:id="rId15"/>
    <p:sldId id="434" r:id="rId16"/>
    <p:sldId id="470" r:id="rId17"/>
    <p:sldId id="441" r:id="rId18"/>
    <p:sldId id="444" r:id="rId19"/>
    <p:sldId id="439" r:id="rId20"/>
    <p:sldId id="419" r:id="rId21"/>
    <p:sldId id="493" r:id="rId22"/>
    <p:sldId id="497" r:id="rId23"/>
    <p:sldId id="494" r:id="rId24"/>
    <p:sldId id="499" r:id="rId25"/>
    <p:sldId id="500" r:id="rId26"/>
    <p:sldId id="517" r:id="rId27"/>
    <p:sldId id="501" r:id="rId28"/>
    <p:sldId id="505" r:id="rId29"/>
    <p:sldId id="515" r:id="rId30"/>
    <p:sldId id="495" r:id="rId31"/>
    <p:sldId id="503" r:id="rId32"/>
    <p:sldId id="516" r:id="rId33"/>
    <p:sldId id="518" r:id="rId34"/>
    <p:sldId id="502" r:id="rId35"/>
    <p:sldId id="510" r:id="rId36"/>
    <p:sldId id="511" r:id="rId37"/>
    <p:sldId id="523" r:id="rId38"/>
    <p:sldId id="522" r:id="rId39"/>
    <p:sldId id="524" r:id="rId40"/>
    <p:sldId id="525" r:id="rId41"/>
    <p:sldId id="526" r:id="rId42"/>
    <p:sldId id="533" r:id="rId43"/>
    <p:sldId id="536" r:id="rId44"/>
    <p:sldId id="534" r:id="rId45"/>
    <p:sldId id="538" r:id="rId46"/>
    <p:sldId id="535" r:id="rId47"/>
    <p:sldId id="512" r:id="rId48"/>
    <p:sldId id="527" r:id="rId49"/>
    <p:sldId id="513" r:id="rId50"/>
    <p:sldId id="539" r:id="rId51"/>
    <p:sldId id="540" r:id="rId52"/>
    <p:sldId id="541" r:id="rId53"/>
    <p:sldId id="542" r:id="rId54"/>
    <p:sldId id="422" r:id="rId55"/>
    <p:sldId id="547" r:id="rId56"/>
    <p:sldId id="550" r:id="rId57"/>
    <p:sldId id="415" r:id="rId58"/>
    <p:sldId id="546" r:id="rId59"/>
    <p:sldId id="519" r:id="rId60"/>
    <p:sldId id="498" r:id="rId61"/>
    <p:sldId id="410" r:id="rId62"/>
    <p:sldId id="549" r:id="rId63"/>
    <p:sldId id="412" r:id="rId64"/>
    <p:sldId id="445" r:id="rId65"/>
    <p:sldId id="496" r:id="rId66"/>
    <p:sldId id="406" r:id="rId67"/>
    <p:sldId id="554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75802" autoAdjust="0"/>
  </p:normalViewPr>
  <p:slideViewPr>
    <p:cSldViewPr snapToGrid="0" snapToObjects="1">
      <p:cViewPr varScale="1">
        <p:scale>
          <a:sx n="73" d="100"/>
          <a:sy n="73" d="100"/>
        </p:scale>
        <p:origin x="-4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4/8/18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us knows the future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2008 US presidential election was won on “Hope and Change” in the future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very weekend we see one of those changes—The Reformation Project—a so-called “Bible-based, Gospel-Centered, LGBT Inclusion” conference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us knows the future of the institution of marriage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don’t know what’s going to happen in Ukraine or any other place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________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Crisis in Ukraine</a:t>
            </a:r>
          </a:p>
          <a:p>
            <a:r>
              <a:rPr lang="en-US" b="1" dirty="0" smtClean="0"/>
              <a:t>Kidnapped by the Kremlin</a:t>
            </a:r>
          </a:p>
          <a:p>
            <a:r>
              <a:rPr lang="en-US" b="1" dirty="0" smtClean="0"/>
              <a:t>The West can punish Putin</a:t>
            </a:r>
            <a:r>
              <a:rPr lang="fr-FR" b="1" dirty="0" smtClean="0"/>
              <a:t>'</a:t>
            </a:r>
            <a:r>
              <a:rPr lang="en-US" b="1" dirty="0" smtClean="0"/>
              <a:t>s Russia for its belligerence in Ukraine. But only if it is prepared to pay a price</a:t>
            </a:r>
          </a:p>
          <a:p>
            <a:r>
              <a:rPr lang="en-US" dirty="0" smtClean="0"/>
              <a:t>Mar 8th 2014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www.economist.com</a:t>
            </a:r>
            <a:r>
              <a:rPr lang="en-US" dirty="0" smtClean="0"/>
              <a:t>/news/leaders/21598639-west-can-punish-putins-russia-its-belligerence-ukraine-only-if-it-prepared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cs typeface="ＭＳ Ｐゴシック" charset="0"/>
              </a:rPr>
              <a:t>How does an uncertain future influence your giving?</a:t>
            </a:r>
          </a:p>
          <a:p>
            <a:r>
              <a:rPr lang="en-US" dirty="0" smtClean="0">
                <a:cs typeface="ＭＳ Ｐゴシック" charset="0"/>
              </a:rPr>
              <a:t>How does an uncertain future influence your investments?</a:t>
            </a:r>
          </a:p>
          <a:p>
            <a:r>
              <a:rPr lang="en-US" dirty="0" smtClean="0">
                <a:cs typeface="ＭＳ Ｐゴシック" charset="0"/>
              </a:rPr>
              <a:t>How does an uncertain future influence your work?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E3C981-A423-044C-A8B8-8BE65C5E093C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cs typeface="ＭＳ Ｐゴシック" charset="0"/>
              </a:rPr>
              <a:t>Solomon's advice is, “Don’t just exist—live!” </a:t>
            </a:r>
          </a:p>
          <a:p>
            <a:r>
              <a:rPr lang="en-US" dirty="0" smtClean="0">
                <a:cs typeface="ＭＳ Ｐゴシック" charset="0"/>
              </a:rPr>
              <a:t>“Don’t be satisfied with ho-hum existence—live!”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https://</a:t>
            </a:r>
            <a:r>
              <a:rPr lang="en-US" sz="1200" b="1" dirty="0" err="1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www.youtube.com</a:t>
            </a:r>
            <a:r>
              <a:rPr lang="en-US" sz="1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200" b="1" dirty="0" err="1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watch?v</a:t>
            </a:r>
            <a:r>
              <a:rPr lang="en-US" sz="1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1200" b="1" dirty="0" err="1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HddkucqSzSM</a:t>
            </a:r>
            <a:endParaRPr lang="en-US" sz="1200" b="1" dirty="0" smtClean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2013 movie, “The Secret Life of Walter Mitty,” Ben Stiller epitomizes the longings for adventure that many of us have for our future. Yet the future is unknown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will see how our ignorance of the future gives us wisdom about money (11:1-3) and work (11:4-6)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Solomon first says that your uncertain future affects your view of your money—so...</a:t>
            </a:r>
            <a:r>
              <a:rPr lang="en-SG" dirty="0" smtClean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E3C981-A423-044C-A8B8-8BE65C5E093C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money loosely but discerningly since you don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“Cast your bread upon the waters,” says the NIV.  And what will you get?  Soggy bread?</a:t>
            </a:r>
            <a:r>
              <a:rPr lang="en-SG" dirty="0" smtClean="0">
                <a:effectLst/>
              </a:rPr>
              <a:t> </a:t>
            </a:r>
          </a:p>
          <a:p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the point?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generously, for your gifts will return to you later (11:1)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NLT sees this exclusively referring to business profits [read NLT]</a:t>
            </a:r>
            <a:r>
              <a:rPr lang="en-SG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can’t it also refer to giving?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F85496-9E07-6B41-9B31-D87FEB8961F7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 this as a family, as we support about seven missionary families—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(Thailand),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Roxas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(Philippines),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Shehadeh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(Jordan), Gleason (Nepal), Low (Hong Kong),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(Venezuela), Children of Promise (Africa).  We also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 giving from our USA church to students from Mongolia and India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/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church supports work outside of Singapore with 20% of the offerings given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hoard, but give and invest since you don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 (11:2)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"put all your eggs in one basket" since you don't know which ventures will fail (11:2b).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wise to put those eggs into different baskets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Uncertain future.  No one knows which eggs will hatch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Susan and I discovered yesterday that we have our retirement planning divided into nine different sources of income.  Since we don’t own a home, this is especially necessary in our case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770DFE-61A4-5744-9C23-8691C9A3ABD0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320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I can relate to this as I really have little idea about our investments.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Walter lives what I call “the cautious life.”</a:t>
            </a:r>
            <a:r>
              <a:rPr lang="en-SG" dirty="0" smtClean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63EE35-2054-6044-8FED-E756ED9A4C38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CIC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regularly supports cross-cultural missionaries in Thailand, Myanmar, and a family headed to Indonesia.  Semi-regular gifts go to Pakistan, India, Bangladesh, Nepal and Mongolia.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can't stop the clouds from giving rain (11:3a)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can't control where trees fall (11:3b)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E3C981-A423-044C-A8B8-8BE65C5E093C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money loosely but discerningly since you don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our ignorance of the future gives us wisdom regarding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ignorance tells us to give generously and invest wisely. But also, our ignorance of the future should also improve our attitude toward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Your uncertain future affects your work, so…</a:t>
            </a:r>
            <a:r>
              <a:rPr lang="en-SG" dirty="0" smtClean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E3C981-A423-044C-A8B8-8BE65C5E093C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let your ignorance of the days to come lead to apathy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wait for the wind to die down (so the seed won't be scattered) or you’ll never plant seed (11:4a).</a:t>
            </a:r>
            <a:r>
              <a:rPr lang="en-SG" dirty="0" smtClean="0">
                <a:effectLst/>
              </a:rPr>
              <a:t> </a:t>
            </a:r>
          </a:p>
          <a:p>
            <a:endParaRPr lang="en-SG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watch the clouds (to make sure it won't rain) or you’ll never harvest a crop (11:4b)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amazing the ingenuity lazy people can show—too bad they don’t take all that creativity and apply it to actual work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handles negatives for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magazine—an insignificant, dead-end job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how God works (11:5)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can't know how God controls everything any more than we can know the wind or prenatal growth (11:5c)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many tasks since you don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which ones will succeed (11:6)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53CEA81-1DF6-3545-8A97-924509E44315}" type="slidenum">
              <a:rPr lang="en-US" sz="1200">
                <a:solidFill>
                  <a:prstClr val="black"/>
                </a:solidFill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expanded by original appointment by WorldVenture at SBC to ICS, CIC and other nations because I don’t know which efforts will succeed.  Through TBB we have Bible teaching in 38 languages, as I’m not sure which ones will be blessed or get downloaded via the biblestudydownloads.com site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cicfamily.com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post the sermons, not knowing how many downloads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"cast our bread upon the waters" with the belief that God will bless these efforts, but we have no idea which language or message or book will succeed.</a:t>
            </a:r>
            <a:r>
              <a:rPr lang="en-SG" dirty="0" smtClean="0">
                <a:effectLst/>
              </a:rPr>
              <a:t>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company reshuffling forces him out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E3C981-A423-044C-A8B8-8BE65C5E093C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Ignorance of the future should give us wisdom about money and work (MI restated).</a:t>
            </a:r>
            <a:r>
              <a:rPr lang="en-SG" dirty="0" smtClean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E3C981-A423-044C-A8B8-8BE65C5E093C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money loosely but discerningly since you don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E3C981-A423-044C-A8B8-8BE65C5E093C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let your ignorance of the days to come lead to apathy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Walter Mitty only got it partly right—to live with adventure.  Yet he never did anything that benefited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where you and I must be different, to the glory of God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was the last time you broke away from your routine and did something unusual (and even a bit strange) without being overly cautious?</a:t>
            </a:r>
            <a:r>
              <a:rPr lang="en-SG" dirty="0" smtClean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misunderstand.  I’m not saying to be stupid, but to entrust yourself to God in new areas!</a:t>
            </a:r>
            <a:r>
              <a:rPr lang="en-SG" dirty="0" smtClean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Giving: To what extent do you give out of love without concern for return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issue is not amount, though we certainly need the giving here to improve as we lack about S$1000 monthly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59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he dreams how he could ever see his dream woman there again.  His “secret life” refers to his daydreaming about doing something he deems significant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person Jesus approved for giving was a widow who gave two mites—two tiny copper coins worth less than a cent.  Since then, most have given her credit for only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mite!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Either way…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giving him your all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Hard: What job have you been putting off due to being overcautious?  If you were waiting for a sign, this is it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he, all-of-a-sudden, dares to embrace what I call “The Adventuresome Life.”</a:t>
            </a:r>
            <a:r>
              <a:rPr lang="en-SG" dirty="0" smtClean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3F25C-918C-2549-B6B5-967B4F1443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8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1A412-1986-074B-B23F-D46FB33E0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2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A2FCF-85D4-1C47-A858-340C194566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C922E-A5A0-7C4C-8D60-274A0CA32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75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6B2F5-1229-9641-BF0F-CF960B871F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3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64089-0910-854E-9542-BF682F6C03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4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BD724-D0FE-7A4A-9758-4FA8473D60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41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4617F-CB24-0A41-8625-D9E4F4CE03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1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7BDC2-E9FD-E046-8B4F-D1D5A1A142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84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E260-0085-3D40-8B49-FD053941AF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93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70284-8CA3-CE41-A2A7-939A20E600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35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AABB-23D0-E445-AFCD-6CC5DEA2E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44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D4AD5-46E3-B44B-97D3-A1D994309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7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EC46E-E588-8748-9921-22570F86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2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E92E1-1141-C549-9B45-B67EA5CA0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06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8C5BF-D34E-0346-9764-2BF1695B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3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EBA6-F397-F74E-8B40-2BC2D4959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92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F3A8A-56A3-D641-A01A-451A59178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1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C57F1-1FA2-E14E-8541-7BA4C2E61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6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D59A-B509-2A40-9E41-2C45466CF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69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EFD1F-0DE7-4D4C-AD67-A815E4C5F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03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FE1B9-7D02-5445-8304-1B31F6FE2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35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488F-2A41-6F45-A21B-147B848CFD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86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581-F214-8941-9338-2DB05FD9F8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32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9FFBF-4D26-404F-BD2E-CC0DCBFCF5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42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AA49E-B896-2542-AA48-0A3377C4A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9B05A-9A84-5349-84A5-1A224B2804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91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5D839-37FA-D74D-83F5-C10786B774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48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84574-0864-9745-B367-508BF444C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3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7ED1D-0C47-F645-A2D9-27EAD4AA4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27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A7A8-F324-F446-A9D1-1496895208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15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9B2E3-9549-E94C-AAA5-048F491B3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52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6D5BE-A21B-2D42-A9A8-D2D9504F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8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3680CC-5347-0D4F-ABBD-72B9118662F3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2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19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19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19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2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EDB6B59-EBC9-8E4D-9660-1DBE0F479D79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34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E5E520-372B-7944-8EDB-57647B40B935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5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3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9920" y="-451807"/>
            <a:ext cx="9274210" cy="7309807"/>
            <a:chOff x="193544" y="0"/>
            <a:chExt cx="865323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" y="0"/>
              <a:ext cx="8554678" cy="6858000"/>
            </a:xfrm>
            <a:prstGeom prst="rect">
              <a:avLst/>
            </a:prstGeom>
          </p:spPr>
        </p:pic>
        <p:sp>
          <p:nvSpPr>
            <p:cNvPr id="6" name="Trapezoid 5"/>
            <p:cNvSpPr/>
            <p:nvPr/>
          </p:nvSpPr>
          <p:spPr bwMode="auto">
            <a:xfrm rot="10970153">
              <a:off x="193544" y="1885521"/>
              <a:ext cx="4741557" cy="3866663"/>
            </a:xfrm>
            <a:prstGeom prst="trapezoid">
              <a:avLst>
                <a:gd name="adj" fmla="val 18549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Comic Sans M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6844" y="5085184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Ecclesiastes 11:1-6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22666"/>
            <a:ext cx="5214675" cy="3886696"/>
          </a:xfrm>
          <a:effectLst/>
          <a:ex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66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What to Do with an Uncertain Future</a:t>
            </a:r>
            <a:endParaRPr lang="en-US" sz="6600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Crossroads International Church Singapore</a:t>
            </a:r>
          </a:p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903902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2" y="514893"/>
            <a:ext cx="8255000" cy="46482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17" y="1262381"/>
            <a:ext cx="7874000" cy="49149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Adventuresome Life</a:t>
            </a:r>
          </a:p>
        </p:txBody>
      </p:sp>
    </p:spTree>
    <p:extLst>
      <p:ext uri="{BB962C8B-B14F-4D97-AF65-F5344CB8AC3E}">
        <p14:creationId xmlns:p14="http://schemas.microsoft.com/office/powerpoint/2010/main" val="191183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2" y="514893"/>
            <a:ext cx="8255000" cy="46482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17" y="1262381"/>
            <a:ext cx="7874000" cy="49149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042" y="2545077"/>
            <a:ext cx="7243244" cy="4083957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Adventuresome Life</a:t>
            </a:r>
          </a:p>
        </p:txBody>
      </p:sp>
    </p:spTree>
    <p:extLst>
      <p:ext uri="{BB962C8B-B14F-4D97-AF65-F5344CB8AC3E}">
        <p14:creationId xmlns:p14="http://schemas.microsoft.com/office/powerpoint/2010/main" val="191183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075" y="25918"/>
            <a:ext cx="9036496" cy="899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Back to the Future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92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7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Hope… Change…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91" y="0"/>
            <a:ext cx="9412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8132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Pulpit Freedom Sunday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Reformation Project LBGT Confer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30" y="-108905"/>
            <a:ext cx="7874002" cy="7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fr-FR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going to happen to marriage?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6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7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Ukraine</a:t>
            </a:r>
            <a:endParaRPr lang="en-US" sz="7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54" y="1509772"/>
            <a:ext cx="9176854" cy="51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58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446"/>
            <a:ext cx="9144000" cy="606018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393700"/>
            <a:ext cx="3864429" cy="4287157"/>
          </a:xfrm>
          <a:effectLst/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How does the uncertainty of the future affect </a:t>
            </a:r>
            <a:r>
              <a:rPr lang="en-US" sz="4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you?</a:t>
            </a:r>
            <a:endParaRPr lang="en-US" sz="4800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" y="6036594"/>
            <a:ext cx="9144001" cy="76969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• Giving? • Investments? • Work?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0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429"/>
            <a:ext cx="9184520" cy="6295571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720"/>
            <a:ext cx="9144000" cy="22322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should your </a:t>
            </a:r>
            <a:r>
              <a:rPr lang="en-US" sz="6600" b="1" i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uncertain</a:t>
            </a:r>
            <a: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future influence </a:t>
            </a: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you?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17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58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785071" y="635021"/>
            <a:ext cx="5546901" cy="5463635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2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5071" y="1224285"/>
            <a:ext cx="5546902" cy="4096207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sz="11500" b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LIVE</a:t>
            </a:r>
            <a:r>
              <a:rPr lang="en-US" sz="5400" b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5400" b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 b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fr-FR" sz="5400" b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5400" b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 just </a:t>
            </a:r>
            <a:br>
              <a:rPr lang="en-US" sz="5400" b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 b="1" i="1" dirty="0" smtClean="0">
                <a:solidFill>
                  <a:schemeClr val="tx2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exist!</a:t>
            </a:r>
            <a:endParaRPr lang="en-US" sz="5400" b="1" i="1" dirty="0">
              <a:solidFill>
                <a:schemeClr val="tx2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6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90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000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0722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Secret Life of Walter </a:t>
            </a:r>
            <a:r>
              <a:rPr lang="en-US" sz="5400" b="1" dirty="0" err="1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Mitty</a:t>
            </a: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Trailer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286" y="5340483"/>
            <a:ext cx="9144000" cy="151751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endParaRPr lang="en-US" sz="2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286" cy="4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664274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Our Uncertain Future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629"/>
            <a:ext cx="9149024" cy="442322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2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Money</a:t>
            </a:r>
            <a:b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(1-3)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8033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Work</a:t>
            </a:r>
            <a:b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(4-6)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24" y="39988"/>
            <a:ext cx="9144000" cy="96739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Ecclesiastes 11:1-6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319"/>
            <a:ext cx="9132548" cy="6878319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573" y="3719287"/>
            <a:ext cx="8890000" cy="312056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marL="889000" indent="-889000" algn="l">
              <a:defRPr/>
            </a:pP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 Give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generously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and invest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wisely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(11:1-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3)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850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51714" y="116632"/>
            <a:ext cx="3592286" cy="657808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"Cast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your bread upon the waters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for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after many days you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will find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again"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(11:1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NIV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143" y="116632"/>
            <a:ext cx="3592286" cy="657808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"Send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your grain across the seas,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in time, profits will flow back to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you"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(11:1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921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01" name="Chart 1"/>
          <p:cNvGraphicFramePr>
            <a:graphicFrameLocks/>
          </p:cNvGraphicFramePr>
          <p:nvPr/>
        </p:nvGraphicFramePr>
        <p:xfrm>
          <a:off x="1784350" y="3378200"/>
          <a:ext cx="6510338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name="Chart" r:id="rId4" imgW="6509990" imgH="4364375" progId="Excel.Chart.8">
                  <p:embed/>
                </p:oleObj>
              </mc:Choice>
              <mc:Fallback>
                <p:oleObj name="Chart" r:id="rId4" imgW="6509990" imgH="436437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350" y="3378200"/>
                        <a:ext cx="6510338" cy="436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02" name="Picture 1026" descr="fiveglob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Missions Giving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4" name="Rectangle 1028"/>
          <p:cNvSpPr>
            <a:spLocks noChangeArrowheads="1"/>
          </p:cNvSpPr>
          <p:nvPr/>
        </p:nvSpPr>
        <p:spPr bwMode="auto">
          <a:xfrm>
            <a:off x="3851275" y="4221163"/>
            <a:ext cx="253206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66404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30401" grpId="0"/>
      <p:bldP spid="2304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"But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divide your investments among many places,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do not know what risks might lie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ahead" (11:2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532" y="1989821"/>
            <a:ext cx="634818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6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18" y="62203"/>
            <a:ext cx="9036496" cy="209679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"Don</a:t>
            </a:r>
            <a:r>
              <a:rPr lang="fr-FR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put all your eggs into one basket"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86" y="2213429"/>
            <a:ext cx="9289142" cy="46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87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18" y="62203"/>
            <a:ext cx="9036496" cy="209679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"Don</a:t>
            </a:r>
            <a:r>
              <a:rPr lang="fr-FR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put all your eggs into one basket"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27" y="2104571"/>
            <a:ext cx="6375199" cy="4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86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4365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73132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Uncertain Future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8347067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 algn="r"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Diversify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87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29" y="-576943"/>
            <a:ext cx="9198429" cy="7133852"/>
          </a:xfrm>
          <a:prstGeom prst="rect">
            <a:avLst/>
          </a:prstGeom>
        </p:spPr>
      </p:pic>
      <p:sp>
        <p:nvSpPr>
          <p:cNvPr id="131074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6" name="TextBox 2"/>
          <p:cNvSpPr txBox="1">
            <a:spLocks noChangeArrowheads="1"/>
          </p:cNvSpPr>
          <p:nvPr/>
        </p:nvSpPr>
        <p:spPr bwMode="auto">
          <a:xfrm>
            <a:off x="0" y="5090783"/>
            <a:ext cx="8853714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"Yes, our investments are diversified: </a:t>
            </a:r>
            <a:b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20% out the window, 65% down the drain, and 15% gone with the wind."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Diversify Investments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1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23008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Cautious Life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478"/>
            <a:ext cx="9144000" cy="52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55576" y="278092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PAKISTAN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9144000" cy="990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Crossroads Missions Funds 2014</a:t>
            </a:r>
          </a:p>
        </p:txBody>
      </p:sp>
      <p:sp>
        <p:nvSpPr>
          <p:cNvPr id="361480" name="AutoShape 8"/>
          <p:cNvSpPr>
            <a:spLocks noChangeArrowheads="1"/>
          </p:cNvSpPr>
          <p:nvPr/>
        </p:nvSpPr>
        <p:spPr bwMode="auto">
          <a:xfrm rot="-1429550">
            <a:off x="4803775" y="3562350"/>
            <a:ext cx="381000" cy="2133600"/>
          </a:xfrm>
          <a:prstGeom prst="up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1481" name="AutoShape 9"/>
          <p:cNvSpPr>
            <a:spLocks noChangeArrowheads="1"/>
          </p:cNvSpPr>
          <p:nvPr/>
        </p:nvSpPr>
        <p:spPr bwMode="auto">
          <a:xfrm rot="613787">
            <a:off x="5500688" y="1633538"/>
            <a:ext cx="450850" cy="4092575"/>
          </a:xfrm>
          <a:prstGeom prst="upArrow">
            <a:avLst>
              <a:gd name="adj1" fmla="val 50000"/>
              <a:gd name="adj2" fmla="val 2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2268538" y="29972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NEPAL</a:t>
            </a: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461168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MONGOLIA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MYANMAR</a:t>
            </a:r>
          </a:p>
        </p:txBody>
      </p:sp>
      <p:sp>
        <p:nvSpPr>
          <p:cNvPr id="361494" name="Text Box 22"/>
          <p:cNvSpPr txBox="1">
            <a:spLocks noChangeArrowheads="1"/>
          </p:cNvSpPr>
          <p:nvPr/>
        </p:nvSpPr>
        <p:spPr bwMode="auto">
          <a:xfrm>
            <a:off x="2339975" y="26368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BANGLADESH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4575175" y="5583238"/>
            <a:ext cx="167640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SINGAPORE</a:t>
            </a:r>
          </a:p>
        </p:txBody>
      </p:sp>
      <p:sp>
        <p:nvSpPr>
          <p:cNvPr id="226316" name="Text Box 30"/>
          <p:cNvSpPr txBox="1">
            <a:spLocks noChangeArrowheads="1"/>
          </p:cNvSpPr>
          <p:nvPr/>
        </p:nvSpPr>
        <p:spPr bwMode="auto">
          <a:xfrm>
            <a:off x="5148263" y="3500438"/>
            <a:ext cx="3314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CC090B"/>
                </a:solidFill>
              </a:rPr>
              <a:t>10-40 Window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427538" y="3789363"/>
            <a:ext cx="14478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THAILAND</a:t>
            </a:r>
          </a:p>
        </p:txBody>
      </p:sp>
      <p:sp>
        <p:nvSpPr>
          <p:cNvPr id="226318" name="Rectangle 29"/>
          <p:cNvSpPr>
            <a:spLocks noChangeArrowheads="1"/>
          </p:cNvSpPr>
          <p:nvPr/>
        </p:nvSpPr>
        <p:spPr bwMode="auto">
          <a:xfrm>
            <a:off x="20638" y="1125538"/>
            <a:ext cx="8610600" cy="2971800"/>
          </a:xfrm>
          <a:prstGeom prst="rect">
            <a:avLst/>
          </a:prstGeom>
          <a:noFill/>
          <a:ln w="57150">
            <a:solidFill>
              <a:srgbClr val="CC09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6372225" y="51577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INDONESIA</a:t>
            </a:r>
          </a:p>
        </p:txBody>
      </p:sp>
      <p:sp>
        <p:nvSpPr>
          <p:cNvPr id="226320" name="Rounded Rectangle 1"/>
          <p:cNvSpPr>
            <a:spLocks noChangeArrowheads="1"/>
          </p:cNvSpPr>
          <p:nvPr/>
        </p:nvSpPr>
        <p:spPr bwMode="auto">
          <a:xfrm>
            <a:off x="6588125" y="44450"/>
            <a:ext cx="2520950" cy="27368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6321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87338"/>
            <a:ext cx="1893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9" name="AutoShape 7"/>
          <p:cNvSpPr>
            <a:spLocks noChangeArrowheads="1"/>
          </p:cNvSpPr>
          <p:nvPr/>
        </p:nvSpPr>
        <p:spPr bwMode="auto">
          <a:xfrm rot="-2225631">
            <a:off x="4346575" y="2987675"/>
            <a:ext cx="381000" cy="2971800"/>
          </a:xfrm>
          <a:prstGeom prst="upArrow">
            <a:avLst>
              <a:gd name="adj1" fmla="val 50000"/>
              <a:gd name="adj2" fmla="val 1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 rot="3970450">
            <a:off x="5805487" y="4797426"/>
            <a:ext cx="371475" cy="1193800"/>
          </a:xfrm>
          <a:prstGeom prst="up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69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1480" grpId="0" animBg="1"/>
      <p:bldP spid="361481" grpId="0" animBg="1"/>
      <p:bldP spid="361485" grpId="0" animBg="1"/>
      <p:bldP spid="361489" grpId="0" animBg="1"/>
      <p:bldP spid="361491" grpId="0" animBg="1"/>
      <p:bldP spid="361493" grpId="0" animBg="1"/>
      <p:bldP spid="361494" grpId="0" animBg="1"/>
      <p:bldP spid="361500" grpId="0" animBg="1"/>
      <p:bldP spid="361496" grpId="0" animBg="1"/>
      <p:bldP spid="23" grpId="0" animBg="1"/>
      <p:bldP spid="36147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3"/>
            <a:ext cx="9036496" cy="99008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One egg…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49" y="1360714"/>
            <a:ext cx="9152549" cy="54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36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3205"/>
            <a:ext cx="9036496" cy="1026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Spread the Risk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73" y="1879599"/>
            <a:ext cx="9316387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078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761" y="-1"/>
            <a:ext cx="4983239" cy="373742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0"/>
            <a:ext cx="3756925" cy="296765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"When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clouds are heavy, the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rains come down"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(11:3a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824647" y="0"/>
            <a:ext cx="4319353" cy="296765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"Whether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 tree falls north or south, it stays where it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falls"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(11:3b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38614"/>
            <a:ext cx="4395211" cy="29228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075" y="5079998"/>
            <a:ext cx="9036496" cy="159657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fr-FR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providence controls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everything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that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we can</a:t>
            </a:r>
            <a:r>
              <a:rPr lang="fr-FR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control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so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give generously and invest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wisely! 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319"/>
            <a:ext cx="9132548" cy="6878319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573" y="3719287"/>
            <a:ext cx="8890000" cy="312056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marL="889000" indent="-889000" algn="l">
              <a:defRPr/>
            </a:pP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 Give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generously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and invest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wisely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(11:1-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3)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5747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664274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Our Uncertain Future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629"/>
            <a:ext cx="9149024" cy="442322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2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Money</a:t>
            </a:r>
            <a:b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(1-3)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8033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Work</a:t>
            </a:r>
            <a:b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(4-6)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24" y="39988"/>
            <a:ext cx="9144000" cy="96739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Ecclesiastes 11:1-6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8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53000"/>
            <a:ext cx="9271000" cy="18868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marL="889000" indent="-889000" algn="l">
              <a:defRPr/>
            </a:pP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Work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hard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due to your uncertain future (11:4-6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  <a:endParaRPr lang="en-US" sz="5400" b="1" dirty="0">
              <a:effectLst>
                <a:glow rad="4318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067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7" y="0"/>
            <a:ext cx="91318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95" y="4377123"/>
            <a:ext cx="3314699" cy="248087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143" y="116632"/>
            <a:ext cx="3592286" cy="46549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"Farmers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who wait for perfect weather never plant.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If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they watch every cloud, they never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harvest"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(11:4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44" y="4377123"/>
            <a:ext cx="4430138" cy="248087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51714" y="116632"/>
            <a:ext cx="3592286" cy="492708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"He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who watches the wind will not sow and he who looks at the clouds will not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reap"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(11:4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NAU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57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16714"/>
            <a:ext cx="9144000" cy="191452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Idleness or procrastination never helps anything (11:</a:t>
            </a: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4).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34110" cy="49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0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70286"/>
            <a:ext cx="9144000" cy="1442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Laziness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1476" cy="5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23008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Cautious Life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38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6350"/>
            <a:ext cx="5715000" cy="5969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20979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LAZINESS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6167334"/>
            <a:ext cx="9144000" cy="56824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Is it harder to move the TV or the body?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5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89219"/>
            <a:ext cx="9144000" cy="9497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But the stick got in my way!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7764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LAZINESS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47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43"/>
            <a:ext cx="8382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89219"/>
            <a:ext cx="9144000" cy="9497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It can take many, bizarre forms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7764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LAZINESS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944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1124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944805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There is no excuse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5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0534" y="25916"/>
            <a:ext cx="10254534" cy="683208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16632"/>
            <a:ext cx="4571999" cy="6741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"Just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as you cannot understand the path of the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wind…"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62" y="-1"/>
            <a:ext cx="5823348" cy="6012945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88857" y="116632"/>
            <a:ext cx="3955142" cy="6741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"…or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mystery of a tiny baby growing in its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mother</a:t>
            </a:r>
            <a:r>
              <a:rPr lang="fr-FR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womb, so you cannot understand the activity of God, who does all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things"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(11:5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74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992"/>
            <a:ext cx="9144000" cy="514718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"Plant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your seed in the morning and keep busy all afternoon, for you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fr-FR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know if profit will come from one activity or another—or maybe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both" (11:6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Diversified Ministries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7200" y="2057400"/>
            <a:ext cx="82296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WorldVenture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Singapore Bible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College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International Community School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Crossroads International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Church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Adjunct Teaching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Bible…Basically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sz="36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Biblestudydownloads.com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1127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5" name="Picture 1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7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3634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5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74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23008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Cautious Life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1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429"/>
            <a:ext cx="9184520" cy="6295571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720"/>
            <a:ext cx="9144000" cy="22322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should your </a:t>
            </a:r>
            <a:r>
              <a:rPr lang="en-US" sz="6600" b="1" i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uncertain</a:t>
            </a:r>
            <a:r>
              <a:rPr 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future influence </a:t>
            </a: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you?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606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2145"/>
            <a:ext cx="9129395" cy="512906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880430"/>
            <a:ext cx="9144000" cy="186009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Give 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generously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invest 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wisely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and work 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hard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since you </a:t>
            </a: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fr-FR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know your </a:t>
            </a: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future.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2142" y="36287"/>
            <a:ext cx="8857251" cy="186009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Main Idea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9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319"/>
            <a:ext cx="9132548" cy="6878319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573" y="3719287"/>
            <a:ext cx="8890000" cy="312056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marL="889000" indent="-889000" algn="l">
              <a:defRPr/>
            </a:pP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 Give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generously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and invest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wisely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(11:1-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3)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1772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53000"/>
            <a:ext cx="9271000" cy="18868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marL="889000" indent="-889000" algn="l">
              <a:defRPr/>
            </a:pP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 Work </a:t>
            </a:r>
            <a:r>
              <a:rPr lang="en-US" sz="5400" b="1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hard</a:t>
            </a:r>
            <a:r>
              <a:rPr lang="en-US" sz="5400" b="1" dirty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due to your uncertain future (11:4-6</a:t>
            </a:r>
            <a:r>
              <a:rPr lang="en-US" sz="5400" b="1" dirty="0" smtClean="0">
                <a:effectLst>
                  <a:glow rad="4318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  <a:endParaRPr lang="en-US" sz="5400" b="1" dirty="0">
              <a:effectLst>
                <a:glow rad="4318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50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5" y="24841"/>
            <a:ext cx="9207820" cy="683315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03096"/>
            <a:ext cx="9144000" cy="163742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glow rad="2921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So how should I live in light of my uncertain future?</a:t>
            </a:r>
            <a:endParaRPr lang="en-US" b="1" dirty="0">
              <a:effectLst>
                <a:glow rad="2921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4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18" y="80346"/>
            <a:ext cx="9036496" cy="150773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Walter </a:t>
            </a:r>
            <a:r>
              <a:rPr lang="en-US" sz="4800" b="1" dirty="0" err="1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Mitty</a:t>
            </a: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Got It Wrong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0" y="1624371"/>
            <a:ext cx="9271000" cy="5233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810">
            <a:off x="1215279" y="-18143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10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9410" y="331816"/>
            <a:ext cx="7745371" cy="640870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Bradley Hand ITC TT-Bold"/>
                <a:ea typeface="ＭＳ Ｐゴシック" charset="0"/>
                <a:cs typeface="Bradley Hand ITC TT-Bold"/>
              </a:rPr>
              <a:t>Do one thing every day that scares you.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Bradley Hand ITC TT-Bold"/>
              <a:ea typeface="ＭＳ Ｐゴシック" charset="0"/>
              <a:cs typeface="Bradley Hand ITC TT-Bold"/>
            </a:endParaRPr>
          </a:p>
        </p:txBody>
      </p:sp>
    </p:spTree>
    <p:extLst>
      <p:ext uri="{BB962C8B-B14F-4D97-AF65-F5344CB8AC3E}">
        <p14:creationId xmlns:p14="http://schemas.microsoft.com/office/powerpoint/2010/main" val="8531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00987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fr-FR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be regular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32" y="0"/>
            <a:ext cx="920804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5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0628"/>
            <a:ext cx="9036496" cy="6777372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181" y="116633"/>
            <a:ext cx="9036496" cy="156533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7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Give generously</a:t>
            </a:r>
            <a:endParaRPr lang="en-US" sz="7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741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TextBox 13"/>
          <p:cNvSpPr txBox="1">
            <a:spLocks noChangeArrowheads="1"/>
          </p:cNvSpPr>
          <p:nvPr/>
        </p:nvSpPr>
        <p:spPr bwMode="auto">
          <a:xfrm>
            <a:off x="0" y="38100"/>
            <a:ext cx="9144000" cy="706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Finances 2007-2014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CIC Finances 2007-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861785"/>
          </a:xfrm>
          <a:prstGeom prst="rect">
            <a:avLst/>
          </a:prstGeom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563" y="6151562"/>
            <a:ext cx="9144000" cy="706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99592" y="6151562"/>
            <a:ext cx="1007555" cy="706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07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799692" y="6151562"/>
            <a:ext cx="1007555" cy="706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08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699792" y="6151562"/>
            <a:ext cx="1007555" cy="706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09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599892" y="6169693"/>
            <a:ext cx="1007555" cy="706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10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499992" y="6169693"/>
            <a:ext cx="1007555" cy="706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11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5400092" y="6169693"/>
            <a:ext cx="1007555" cy="706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12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300192" y="6151454"/>
            <a:ext cx="1664522" cy="7246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13-14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3" name="Rectangular Callout 2"/>
          <p:cNvSpPr/>
          <p:nvPr/>
        </p:nvSpPr>
        <p:spPr bwMode="auto">
          <a:xfrm>
            <a:off x="7226150" y="466804"/>
            <a:ext cx="1751795" cy="2123994"/>
          </a:xfrm>
          <a:prstGeom prst="wedgeRectCallout">
            <a:avLst>
              <a:gd name="adj1" fmla="val -71666"/>
              <a:gd name="adj2" fmla="val 5116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11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6150" y="527281"/>
            <a:ext cx="1751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Expenses exceed income $1000/month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CIC Finances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Cautious Life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9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622300"/>
            <a:ext cx="8432800" cy="56134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3"/>
            <a:ext cx="9036496" cy="77583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Widow</a:t>
            </a:r>
            <a:r>
              <a:rPr lang="fr-FR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Mites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071" y="4034047"/>
            <a:ext cx="4235928" cy="28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77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1188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6794" y="2219732"/>
            <a:ext cx="5437205" cy="45207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"It may be small,</a:t>
            </a:r>
            <a:b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but if it</a:t>
            </a:r>
            <a:r>
              <a:rPr lang="fr-FR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your all,</a:t>
            </a:r>
            <a:b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it</a:t>
            </a:r>
            <a:r>
              <a:rPr lang="fr-FR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enough"</a:t>
            </a:r>
            <a:b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(Mark 12:41-44) 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1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 Sign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0285213" cy="68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Black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99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500"/>
            <a:ext cx="8229600" cy="5715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Adventuresome Life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3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Adventuresome Life</a:t>
            </a:r>
          </a:p>
        </p:txBody>
      </p:sp>
    </p:spTree>
    <p:extLst>
      <p:ext uri="{BB962C8B-B14F-4D97-AF65-F5344CB8AC3E}">
        <p14:creationId xmlns:p14="http://schemas.microsoft.com/office/powerpoint/2010/main" val="271593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2" y="514893"/>
            <a:ext cx="8255000" cy="46482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Adventuresome Life</a:t>
            </a:r>
          </a:p>
        </p:txBody>
      </p:sp>
    </p:spTree>
    <p:extLst>
      <p:ext uri="{BB962C8B-B14F-4D97-AF65-F5344CB8AC3E}">
        <p14:creationId xmlns:p14="http://schemas.microsoft.com/office/powerpoint/2010/main" val="251697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2152</Words>
  <Application>Microsoft Macintosh PowerPoint</Application>
  <PresentationFormat>On-screen Show (4:3)</PresentationFormat>
  <Paragraphs>272</Paragraphs>
  <Slides>64</Slides>
  <Notes>63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49_Blank Presentation</vt:lpstr>
      <vt:lpstr>Blank Presentation</vt:lpstr>
      <vt:lpstr>Beam</vt:lpstr>
      <vt:lpstr>Default Design</vt:lpstr>
      <vt:lpstr>Chart</vt:lpstr>
      <vt:lpstr>What to Do with an Uncertain Future</vt:lpstr>
      <vt:lpstr>The Secret Life of Walter Mitty Trailer</vt:lpstr>
      <vt:lpstr>The Cautious Life</vt:lpstr>
      <vt:lpstr>The Cautious Life</vt:lpstr>
      <vt:lpstr>The Cautious Life</vt:lpstr>
      <vt:lpstr>The Cautious Life</vt:lpstr>
      <vt:lpstr>The Adventuresome Life</vt:lpstr>
      <vt:lpstr>The Adventuresome Life</vt:lpstr>
      <vt:lpstr>The Adventuresome Life</vt:lpstr>
      <vt:lpstr>The Adventuresome Life</vt:lpstr>
      <vt:lpstr>The Adventuresome Life</vt:lpstr>
      <vt:lpstr>Back to the Future</vt:lpstr>
      <vt:lpstr>Hope… Change…</vt:lpstr>
      <vt:lpstr>Pulpit Freedom Sunday</vt:lpstr>
      <vt:lpstr>What's going to happen to marriage?</vt:lpstr>
      <vt:lpstr>Ukraine</vt:lpstr>
      <vt:lpstr>How does the uncertainty of the future affect you?</vt:lpstr>
      <vt:lpstr>How should your uncertain future influence you?</vt:lpstr>
      <vt:lpstr>LIVE Don't just  exist!</vt:lpstr>
      <vt:lpstr>Our Uncertain Future</vt:lpstr>
      <vt:lpstr>I.   Give generously and invest wisely (11:1-3). </vt:lpstr>
      <vt:lpstr>"Cast your bread upon the waters, for after many days you will find it again"  (11:1 NIV).</vt:lpstr>
      <vt:lpstr>Missions Giving</vt:lpstr>
      <vt:lpstr>"But divide your investments among many places, for you do not know what risks might lie ahead" (11:2 NLT).</vt:lpstr>
      <vt:lpstr>"Don't put all your eggs into one basket"</vt:lpstr>
      <vt:lpstr>"Don't put all your eggs into one basket"</vt:lpstr>
      <vt:lpstr>Uncertain Future</vt:lpstr>
      <vt:lpstr>Diversify</vt:lpstr>
      <vt:lpstr>Diversify Investments</vt:lpstr>
      <vt:lpstr>Crossroads Missions Funds 2014</vt:lpstr>
      <vt:lpstr>One egg…</vt:lpstr>
      <vt:lpstr>Spread the Risk</vt:lpstr>
      <vt:lpstr>"When clouds are heavy, the rains come down"  (11:3a NLT).</vt:lpstr>
      <vt:lpstr>I.   Give generously and invest wisely (11:1-3). </vt:lpstr>
      <vt:lpstr>Our Uncertain Future</vt:lpstr>
      <vt:lpstr>II. Work hard due to your uncertain future (11:4-6). </vt:lpstr>
      <vt:lpstr>"He who watches the wind will not sow and he who looks at the clouds will not reap"  (11:4 NAU).</vt:lpstr>
      <vt:lpstr>Idleness or procrastination never helps anything (11:4).</vt:lpstr>
      <vt:lpstr>Laziness</vt:lpstr>
      <vt:lpstr>LAZINESS</vt:lpstr>
      <vt:lpstr>LAZINESS</vt:lpstr>
      <vt:lpstr>LAZINESS</vt:lpstr>
      <vt:lpstr>There is no excuse</vt:lpstr>
      <vt:lpstr>"Just as you cannot understand the path of the wind…"</vt:lpstr>
      <vt:lpstr>"…or the mystery of a tiny baby growing in its mother's womb, so you cannot understand the activity of God, who does all things"  (11:5 NLT).</vt:lpstr>
      <vt:lpstr>"Plant your seed in the morning and keep busy all afternoon, for you don't know if profit will come from one activity or another—or maybe both" (11:6 NLT).</vt:lpstr>
      <vt:lpstr>Diversified Ministries</vt:lpstr>
      <vt:lpstr>www.cicfamily.com</vt:lpstr>
      <vt:lpstr>www.cicfamily.com</vt:lpstr>
      <vt:lpstr>How should your uncertain future influence you?</vt:lpstr>
      <vt:lpstr>Give generously, invest wisely and work hard since you don't know your future.</vt:lpstr>
      <vt:lpstr>I.   Give generously and invest wisely (11:1-3). </vt:lpstr>
      <vt:lpstr>II. Work hard due to your uncertain future (11:4-6). </vt:lpstr>
      <vt:lpstr>So how should I live in light of my uncertain future?</vt:lpstr>
      <vt:lpstr>Walter Mitty Got It Wrong</vt:lpstr>
      <vt:lpstr>Do one thing every day that scares you.</vt:lpstr>
      <vt:lpstr>Don't be regular</vt:lpstr>
      <vt:lpstr>Give generously</vt:lpstr>
      <vt:lpstr>CIC Finances</vt:lpstr>
      <vt:lpstr>The Widow's Mites</vt:lpstr>
      <vt:lpstr>"It may be small, but if it's your all, it's enough" (Mark 12:41-44) </vt:lpstr>
      <vt:lpstr>A Sign</vt:lpstr>
      <vt:lpstr>Black</vt:lpstr>
      <vt:lpstr>OT Preaching link at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109</cp:revision>
  <dcterms:created xsi:type="dcterms:W3CDTF">2014-08-02T06:39:19Z</dcterms:created>
  <dcterms:modified xsi:type="dcterms:W3CDTF">2018-08-04T06:28:44Z</dcterms:modified>
</cp:coreProperties>
</file>